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3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4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563EA0-59E9-4B77-A125-76D296535F42}" v="3" dt="2022-06-26T09:52:34.472"/>
    <p1510:client id="{DC5EDD43-FD81-43FD-9126-754E8AFF7BD9}" v="4" dt="2022-06-26T18:46:10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2856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DA1D08E-8A9F-4B54-A5DC-B52D110753BE}" type="datetime1">
              <a:rPr lang="it-IT" smtClean="0"/>
              <a:t>24/09/2025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6834459-7356-44BF-850D-8B30C4FB3B6B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1E1426A-FEA2-4562-8B81-624F47BF2E70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A3C37BE-C303-496D-B5CD-85F2937540FC}" type="slidenum">
              <a:rPr lang="it-IT" noProof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b="1" i="1">
                <a:latin typeface="Arial" pitchFamily="34" charset="0"/>
                <a:cs typeface="Arial" pitchFamily="34" charset="0"/>
              </a:rPr>
              <a:t>NOTA:</a:t>
            </a:r>
          </a:p>
          <a:p>
            <a:pPr rtl="0"/>
            <a:r>
              <a:rPr lang="it-IT" i="1">
                <a:latin typeface="Arial" pitchFamily="34" charset="0"/>
                <a:cs typeface="Arial" pitchFamily="34" charset="0"/>
              </a:rPr>
              <a:t>per cambiare l'immagine in questa diapositiva, selezionarla ed eliminarla. Quindi fare clic sull'icona Immagini nel segnaposto per inserire l'immagine desiderata.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0A3C37BE-C303-496D-B5CD-85F2937540F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9832" y="2091269"/>
            <a:ext cx="4965726" cy="480939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9832" y="6900660"/>
            <a:ext cx="4965726" cy="1244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7357D53-8FB3-4E65-898F-CE944B0347C8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114930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6934181"/>
            <a:ext cx="4965725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9832" y="990600"/>
            <a:ext cx="4965726" cy="525874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7752803"/>
            <a:ext cx="4965725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7667446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2091267"/>
            <a:ext cx="4965726" cy="2861733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5283200"/>
            <a:ext cx="4965726" cy="3412067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26112546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057" y="2091267"/>
            <a:ext cx="4500787" cy="3355985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86133" y="5447252"/>
            <a:ext cx="4155611" cy="494251"/>
          </a:xfrm>
        </p:spPr>
        <p:txBody>
          <a:bodyPr anchor="t">
            <a:normAutofit/>
          </a:bodyPr>
          <a:lstStyle>
            <a:lvl1pPr marL="0" indent="0">
              <a:buNone/>
              <a:defRPr lang="en-US" sz="105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2" y="6284282"/>
            <a:ext cx="4965726" cy="2421467"/>
          </a:xfrm>
        </p:spPr>
        <p:txBody>
          <a:bodyPr anchor="ctr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  <p:sp>
        <p:nvSpPr>
          <p:cNvPr id="11" name="TextBox 10"/>
          <p:cNvSpPr txBox="1"/>
          <p:nvPr/>
        </p:nvSpPr>
        <p:spPr>
          <a:xfrm>
            <a:off x="505423" y="1402922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49768" y="3775471"/>
            <a:ext cx="451193" cy="1500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915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330152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2" y="4512735"/>
            <a:ext cx="4965726" cy="2387927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900661"/>
            <a:ext cx="4965726" cy="1242800"/>
          </a:xfrm>
        </p:spPr>
        <p:txBody>
          <a:bodyPr anchor="t"/>
          <a:lstStyle>
            <a:lvl1pPr marL="0" indent="0" algn="l">
              <a:buNone/>
              <a:defRPr sz="1500" cap="none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379120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6126" y="2861734"/>
            <a:ext cx="16580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367106" y="3852334"/>
            <a:ext cx="1647063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5128" y="2861734"/>
            <a:ext cx="1652066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179190" y="3852334"/>
            <a:ext cx="1658003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2861734"/>
            <a:ext cx="16497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4008688" y="3852334"/>
            <a:ext cx="1649744" cy="518459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3081867"/>
            <a:ext cx="0" cy="57234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3081867"/>
            <a:ext cx="0" cy="5729941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45020180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5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06" y="6140260"/>
            <a:ext cx="165420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67106" y="3191934"/>
            <a:ext cx="1654209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367106" y="6972640"/>
            <a:ext cx="1654209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8344" y="6140260"/>
            <a:ext cx="1648850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188343" y="3191934"/>
            <a:ext cx="1648850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187582" y="6972639"/>
            <a:ext cx="1651034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08688" y="6140260"/>
            <a:ext cx="164974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4008687" y="3191934"/>
            <a:ext cx="1649744" cy="22013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4008619" y="6972636"/>
            <a:ext cx="1651928" cy="95216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096501" y="3081867"/>
            <a:ext cx="0" cy="5723467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917273" y="3081867"/>
            <a:ext cx="0" cy="5729941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5557429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D521F72-A3A7-4E18-B26E-DF4DCD533BA2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51009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2337" y="621421"/>
            <a:ext cx="986095" cy="8415514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7106" y="1116852"/>
            <a:ext cx="4176609" cy="7920082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7581977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apositiva titolo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21507" y="3310804"/>
            <a:ext cx="3225403" cy="3206220"/>
          </a:xfrm>
        </p:spPr>
        <p:txBody>
          <a:bodyPr rtlCol="0" anchor="ctr">
            <a:normAutofit/>
          </a:bodyPr>
          <a:lstStyle>
            <a:lvl1pPr algn="l">
              <a:defRPr sz="2475"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21507" y="6517022"/>
            <a:ext cx="3225403" cy="138026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013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11" name="Segnaposto immagine 10" descr="Segnaposto vuoto per aggiungere un'immagine. Fare clic sul segnaposto e selezionare l'immagine che si vuole aggiungere."/>
          <p:cNvSpPr>
            <a:spLocks noGrp="1"/>
          </p:cNvSpPr>
          <p:nvPr>
            <p:ph type="pic" sz="quarter" idx="13"/>
          </p:nvPr>
        </p:nvSpPr>
        <p:spPr>
          <a:xfrm>
            <a:off x="3926848" y="1893170"/>
            <a:ext cx="2931152" cy="6079095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118998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A02612B-950C-4B69-B3CC-A899FF39363D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9114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3" y="4133616"/>
            <a:ext cx="4965725" cy="276704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832" y="6900661"/>
            <a:ext cx="4965726" cy="1242800"/>
          </a:xfrm>
        </p:spPr>
        <p:txBody>
          <a:bodyPr anchor="t"/>
          <a:lstStyle>
            <a:lvl1pPr marL="0" indent="0" algn="l">
              <a:buNone/>
              <a:defRPr sz="1500" cap="all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3F6C6B6-6359-4C94-ABF9-C406F36C33CA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7892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0775" y="2976388"/>
            <a:ext cx="2473585" cy="60605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482" y="2969913"/>
            <a:ext cx="2473586" cy="606702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0E5DF46-A41A-4BE5-9396-C6E7ECBE5CF6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5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751667"/>
            <a:ext cx="247358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775" y="3632200"/>
            <a:ext cx="2473585" cy="540473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81482" y="2751667"/>
            <a:ext cx="2473585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81482" y="3632200"/>
            <a:ext cx="2473585" cy="5404733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BD6F3B3-053B-47CE-B08C-DE0DB4B8B5D8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0588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8B019651-76A1-4332-BBF9-B85C4D198B2F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2479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54893363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31" y="2091267"/>
            <a:ext cx="1913597" cy="2091267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2048" y="2091267"/>
            <a:ext cx="2923510" cy="6604000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4520073"/>
            <a:ext cx="1913597" cy="418253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45025F-F07F-4E77-AE38-5F985DA144BA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7716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42" y="2678277"/>
            <a:ext cx="2865506" cy="2274723"/>
          </a:xfrm>
        </p:spPr>
        <p:txBody>
          <a:bodyPr anchor="b">
            <a:normAutofit/>
          </a:bodyPr>
          <a:lstStyle>
            <a:lvl1pPr algn="l">
              <a:defRPr sz="27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10138" y="1651000"/>
            <a:ext cx="1800694" cy="660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831" y="5283200"/>
            <a:ext cx="2861046" cy="198120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95BFD7-91A4-478D-8FD9-9CEB30EEA1D7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it-IT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0FF54DE5-C571-48E8-A5BC-B369434E2F44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8356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4724574" y="2421467"/>
            <a:ext cx="2114550" cy="40724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4267374" y="-660400"/>
            <a:ext cx="1200150" cy="2311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4000"/>
                </a:schemeClr>
              </a:gs>
              <a:gs pos="73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4724574" y="8805333"/>
            <a:ext cx="742950" cy="14308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0000"/>
                </a:schemeClr>
              </a:gs>
              <a:gs pos="66000">
                <a:schemeClr val="accent1">
                  <a:lumMod val="60000"/>
                  <a:lumOff val="40000"/>
                  <a:alpha val="0"/>
                </a:schemeClr>
              </a:gs>
              <a:gs pos="31000">
                <a:schemeClr val="accent1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15491" y="3852333"/>
            <a:ext cx="3143250" cy="60536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11000"/>
                </a:schemeClr>
              </a:gs>
              <a:gs pos="75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629841" y="4182533"/>
            <a:ext cx="1771650" cy="3412067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8000"/>
                </a:schemeClr>
              </a:gs>
              <a:gs pos="72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5809233" y="0"/>
            <a:ext cx="514350" cy="15881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533" y="653926"/>
            <a:ext cx="5291535" cy="20229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0775" y="2965337"/>
            <a:ext cx="5033741" cy="6060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5277284" y="2720954"/>
            <a:ext cx="1430865" cy="17149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fld id="{0120D766-8702-4376-BA25-6EE9DAAC971C}" type="datetime1">
              <a:rPr lang="it-IT" noProof="0" smtClean="0"/>
              <a:t>24/09/2025</a:t>
            </a:fld>
            <a:endParaRPr lang="it-IT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3334795" y="4793154"/>
            <a:ext cx="5575259" cy="1714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25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24824" y="427175"/>
            <a:ext cx="471610" cy="11088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1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F54DE5-C571-48E8-A5BC-B369434E2F44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66813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74" r:id="rId1"/>
    <p:sldLayoutId id="2147483975" r:id="rId2"/>
    <p:sldLayoutId id="2147483976" r:id="rId3"/>
    <p:sldLayoutId id="2147483977" r:id="rId4"/>
    <p:sldLayoutId id="2147483978" r:id="rId5"/>
    <p:sldLayoutId id="2147483979" r:id="rId6"/>
    <p:sldLayoutId id="2147483980" r:id="rId7"/>
    <p:sldLayoutId id="2147483981" r:id="rId8"/>
    <p:sldLayoutId id="2147483982" r:id="rId9"/>
    <p:sldLayoutId id="2147483983" r:id="rId10"/>
    <p:sldLayoutId id="2147483984" r:id="rId11"/>
    <p:sldLayoutId id="2147483985" r:id="rId12"/>
    <p:sldLayoutId id="2147483986" r:id="rId13"/>
    <p:sldLayoutId id="2147483987" r:id="rId14"/>
    <p:sldLayoutId id="2147483988" r:id="rId15"/>
    <p:sldLayoutId id="2147483989" r:id="rId16"/>
    <p:sldLayoutId id="2147483990" r:id="rId17"/>
    <p:sldLayoutId id="2147483991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315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92">
          <p15:clr>
            <a:srgbClr val="F26B43"/>
          </p15:clr>
        </p15:guide>
        <p15:guide id="2" pos="3929">
          <p15:clr>
            <a:srgbClr val="F26B43"/>
          </p15:clr>
        </p15:guide>
        <p15:guide id="3" orient="horz" pos="1456">
          <p15:clr>
            <a:srgbClr val="F26B43"/>
          </p15:clr>
        </p15:guide>
        <p15:guide id="4" orient="horz" pos="561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2130014" y="1850315"/>
            <a:ext cx="5314278" cy="680684"/>
          </a:xfrm>
        </p:spPr>
        <p:txBody>
          <a:bodyPr rtlCol="0" anchor="ctr">
            <a:noAutofit/>
          </a:bodyPr>
          <a:lstStyle/>
          <a:p>
            <a:r>
              <a:rPr lang="it-IT" sz="14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             SEMINARIO </a:t>
            </a:r>
            <a:r>
              <a:rPr lang="it-IT" sz="1400" b="1" dirty="0">
                <a:solidFill>
                  <a:srgbClr val="FF0000"/>
                </a:solidFill>
                <a:latin typeface="Times" panose="02020603050405020304" pitchFamily="18" charset="0"/>
              </a:rPr>
              <a:t/>
            </a:r>
            <a:br>
              <a:rPr lang="it-IT" sz="1400" b="1" dirty="0">
                <a:solidFill>
                  <a:srgbClr val="FF0000"/>
                </a:solidFill>
                <a:latin typeface="Times" panose="02020603050405020304" pitchFamily="18" charset="0"/>
              </a:rPr>
            </a:br>
            <a:r>
              <a:rPr lang="it-IT" sz="1400" b="1" dirty="0" smtClean="0">
                <a:solidFill>
                  <a:srgbClr val="FF0000"/>
                </a:solidFill>
                <a:latin typeface="Times" panose="02020603050405020304" pitchFamily="18" charset="0"/>
              </a:rPr>
              <a:t>Formazione </a:t>
            </a:r>
            <a:r>
              <a:rPr lang="it-IT" sz="1400" b="1" dirty="0">
                <a:solidFill>
                  <a:srgbClr val="FF0000"/>
                </a:solidFill>
                <a:latin typeface="Times" panose="02020603050405020304" pitchFamily="18" charset="0"/>
              </a:rPr>
              <a:t>ENTI LOCALI</a:t>
            </a:r>
            <a:r>
              <a:rPr lang="it-IT" dirty="0">
                <a:latin typeface="Times" panose="02020603050405020304" pitchFamily="18" charset="0"/>
              </a:rPr>
              <a:t/>
            </a:r>
            <a:br>
              <a:rPr lang="it-IT" dirty="0">
                <a:latin typeface="Times" panose="02020603050405020304" pitchFamily="18" charset="0"/>
              </a:rPr>
            </a:br>
            <a:r>
              <a:rPr lang="it-IT" sz="1800" b="1" kern="100" dirty="0" smtClean="0">
                <a:solidFill>
                  <a:schemeClr val="tx1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1800" b="1" kern="100" dirty="0" smtClean="0">
                <a:solidFill>
                  <a:schemeClr val="tx1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1800" b="1" kern="100" dirty="0" smtClean="0">
                <a:solidFill>
                  <a:schemeClr val="tx1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it-IT" sz="1800" b="1" kern="100" dirty="0">
              <a:solidFill>
                <a:srgbClr val="FF0000"/>
              </a:solidFill>
              <a:effectLst/>
              <a:latin typeface="Times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925157" y="2205318"/>
            <a:ext cx="5271247" cy="691484"/>
          </a:xfrm>
        </p:spPr>
        <p:txBody>
          <a:bodyPr rtlCol="0">
            <a:noAutofit/>
          </a:bodyPr>
          <a:lstStyle/>
          <a:p>
            <a:pPr algn="ctr"/>
            <a:r>
              <a:rPr lang="it-IT" sz="1200" b="1" dirty="0"/>
              <a:t>03   ottobre 2025 dalle ore 14.30 alle ore 19.30</a:t>
            </a:r>
          </a:p>
          <a:p>
            <a:pPr algn="ctr"/>
            <a:r>
              <a:rPr lang="it-IT" sz="1200" b="1" dirty="0"/>
              <a:t>04 </a:t>
            </a:r>
            <a:r>
              <a:rPr lang="it-IT" sz="1200" b="1"/>
              <a:t>ottobre </a:t>
            </a:r>
            <a:r>
              <a:rPr lang="it-IT" sz="1200" b="1" smtClean="0"/>
              <a:t>2025 </a:t>
            </a:r>
            <a:r>
              <a:rPr lang="it-IT" sz="1200" b="1" dirty="0"/>
              <a:t>dalle ore 8.30 alle ore 13.30</a:t>
            </a:r>
          </a:p>
          <a:p>
            <a:pPr algn="ctr"/>
            <a:r>
              <a:rPr lang="it-IT" dirty="0" smtClean="0"/>
              <a:t>Sala ricevimenti Ristorante </a:t>
            </a:r>
            <a:r>
              <a:rPr lang="it-IT" dirty="0"/>
              <a:t>Don Antonio - Acquapark </a:t>
            </a:r>
            <a:r>
              <a:rPr lang="it-IT" dirty="0" err="1"/>
              <a:t>Atlantis</a:t>
            </a:r>
            <a:r>
              <a:rPr lang="it-IT" dirty="0"/>
              <a:t>, Via </a:t>
            </a:r>
            <a:r>
              <a:rPr lang="it-IT" dirty="0" err="1"/>
              <a:t>Capocolonna</a:t>
            </a:r>
            <a:r>
              <a:rPr lang="it-IT" dirty="0"/>
              <a:t>, 5 Crotone</a:t>
            </a:r>
            <a:endParaRPr lang="it-IT" b="1" dirty="0"/>
          </a:p>
          <a:p>
            <a:pPr algn="ctr" rtl="0"/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E4EF4B4-507E-C422-30A0-2FE9984DD7C0}"/>
              </a:ext>
            </a:extLst>
          </p:cNvPr>
          <p:cNvSpPr txBox="1"/>
          <p:nvPr/>
        </p:nvSpPr>
        <p:spPr>
          <a:xfrm>
            <a:off x="260235" y="5165815"/>
            <a:ext cx="6280414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100" b="1" u="sng" dirty="0" smtClean="0">
              <a:latin typeface="Times" panose="02020603050405020304" pitchFamily="18" charset="0"/>
            </a:endParaRPr>
          </a:p>
          <a:p>
            <a:endParaRPr lang="it-IT" sz="1100" b="1" u="sng" dirty="0">
              <a:latin typeface="Times" panose="02020603050405020304" pitchFamily="18" charset="0"/>
            </a:endParaRPr>
          </a:p>
          <a:p>
            <a:r>
              <a:rPr lang="it-IT" sz="1200" b="1" u="sng" dirty="0" smtClean="0">
                <a:latin typeface="Times" panose="02020603050405020304" pitchFamily="18" charset="0"/>
              </a:rPr>
              <a:t>Saluti </a:t>
            </a:r>
            <a:endParaRPr lang="it-IT" sz="1200" dirty="0">
              <a:latin typeface="Times" panose="02020603050405020304" pitchFamily="18" charset="0"/>
            </a:endParaRPr>
          </a:p>
          <a:p>
            <a:r>
              <a:rPr lang="it-IT" sz="1200" b="1" dirty="0">
                <a:latin typeface="Times" panose="02020603050405020304" pitchFamily="18" charset="0"/>
              </a:rPr>
              <a:t>Giuseppe IRRERA - </a:t>
            </a:r>
            <a:r>
              <a:rPr lang="it-IT" sz="1200" dirty="0">
                <a:latin typeface="Times" panose="02020603050405020304" pitchFamily="18" charset="0"/>
              </a:rPr>
              <a:t>Presidente ODCEC Crotone</a:t>
            </a:r>
          </a:p>
          <a:p>
            <a:r>
              <a:rPr lang="it-IT" sz="1200" b="1" dirty="0">
                <a:latin typeface="Times" panose="02020603050405020304" pitchFamily="18" charset="0"/>
              </a:rPr>
              <a:t> </a:t>
            </a:r>
            <a:endParaRPr lang="it-IT" sz="1200" dirty="0">
              <a:latin typeface="Times" panose="02020603050405020304" pitchFamily="18" charset="0"/>
            </a:endParaRPr>
          </a:p>
          <a:p>
            <a:r>
              <a:rPr lang="it-IT" sz="1200" b="1" u="sng" dirty="0">
                <a:latin typeface="Times" panose="02020603050405020304" pitchFamily="18" charset="0"/>
              </a:rPr>
              <a:t>Relatori: </a:t>
            </a:r>
            <a:endParaRPr lang="it-IT" sz="1200" b="1" u="sng" dirty="0" smtClean="0">
              <a:latin typeface="Times" panose="02020603050405020304" pitchFamily="18" charset="0"/>
            </a:endParaRPr>
          </a:p>
          <a:p>
            <a:endParaRPr lang="it-IT" sz="1200" dirty="0">
              <a:latin typeface="Times" panose="02020603050405020304" pitchFamily="18" charset="0"/>
            </a:endParaRPr>
          </a:p>
          <a:p>
            <a:r>
              <a:rPr lang="it-IT" sz="1200" b="1" dirty="0">
                <a:latin typeface="Times" panose="02020603050405020304" pitchFamily="18" charset="0"/>
              </a:rPr>
              <a:t>Prof.ssa   Maria Teresa NARDO </a:t>
            </a:r>
            <a:r>
              <a:rPr lang="it-IT" sz="1200" dirty="0">
                <a:latin typeface="Times" panose="02020603050405020304" pitchFamily="18" charset="0"/>
              </a:rPr>
              <a:t>– </a:t>
            </a:r>
            <a:r>
              <a:rPr lang="it-IT" sz="1200">
                <a:latin typeface="Times" panose="02020603050405020304" pitchFamily="18" charset="0"/>
              </a:rPr>
              <a:t>Professoressa O</a:t>
            </a:r>
            <a:r>
              <a:rPr lang="it-IT" sz="1200" smtClean="0">
                <a:latin typeface="Times" panose="02020603050405020304" pitchFamily="18" charset="0"/>
              </a:rPr>
              <a:t>rdinaria </a:t>
            </a:r>
            <a:r>
              <a:rPr lang="it-IT" sz="1200" dirty="0">
                <a:latin typeface="Times" panose="02020603050405020304" pitchFamily="18" charset="0"/>
              </a:rPr>
              <a:t>di Economia Aziendale Università della Calabria</a:t>
            </a:r>
          </a:p>
          <a:p>
            <a:r>
              <a:rPr lang="it-IT" sz="1200" b="1" dirty="0">
                <a:latin typeface="Times" panose="02020603050405020304" pitchFamily="18" charset="0"/>
              </a:rPr>
              <a:t>Dott. Paolo LONGONI </a:t>
            </a:r>
            <a:r>
              <a:rPr lang="it-IT" sz="1200" dirty="0">
                <a:latin typeface="Times" panose="02020603050405020304" pitchFamily="18" charset="0"/>
              </a:rPr>
              <a:t>– Commercialista Esperto Enti Locali</a:t>
            </a:r>
          </a:p>
          <a:p>
            <a:endParaRPr lang="it-IT" sz="1200" dirty="0">
              <a:latin typeface="Times" panose="02020603050405020304" pitchFamily="18" charset="0"/>
            </a:endParaRPr>
          </a:p>
          <a:p>
            <a:r>
              <a:rPr lang="it-IT" sz="1200" b="1" u="sng" dirty="0">
                <a:latin typeface="Times" panose="02020603050405020304" pitchFamily="18" charset="0"/>
              </a:rPr>
              <a:t>Programma delle giornate</a:t>
            </a:r>
            <a:endParaRPr lang="it-IT" sz="1200" dirty="0">
              <a:latin typeface="Times" panose="02020603050405020304" pitchFamily="18" charset="0"/>
            </a:endParaRPr>
          </a:p>
          <a:p>
            <a:r>
              <a:rPr lang="it-IT" sz="1100" b="1" dirty="0">
                <a:latin typeface="Times" panose="02020603050405020304" pitchFamily="18" charset="0"/>
              </a:rPr>
              <a:t> </a:t>
            </a:r>
            <a:endParaRPr lang="it-IT" sz="1100" dirty="0">
              <a:latin typeface="Times" panose="02020603050405020304" pitchFamily="18" charset="0"/>
            </a:endParaRPr>
          </a:p>
          <a:p>
            <a:r>
              <a:rPr lang="it-IT" sz="1100" b="1" dirty="0">
                <a:latin typeface="Times" panose="02020603050405020304" pitchFamily="18" charset="0"/>
              </a:rPr>
              <a:t>1)La gestione delle criticità finanziarie degli enti locali: gli istituti previsti dal TUEL, le azioni di risanamento, le verifiche del revisore</a:t>
            </a:r>
          </a:p>
          <a:p>
            <a:r>
              <a:rPr lang="it-IT" sz="1100" dirty="0">
                <a:latin typeface="Times" panose="02020603050405020304" pitchFamily="18" charset="0"/>
              </a:rPr>
              <a:t> </a:t>
            </a:r>
          </a:p>
          <a:p>
            <a:r>
              <a:rPr lang="it-IT" sz="1100" b="1" dirty="0">
                <a:latin typeface="Times" panose="02020603050405020304" pitchFamily="18" charset="0"/>
              </a:rPr>
              <a:t>2)Focus: il Fondo Anticipazione di Liquidità per gli enti in dissesto</a:t>
            </a:r>
          </a:p>
          <a:p>
            <a:r>
              <a:rPr lang="it-IT" sz="1100" dirty="0">
                <a:latin typeface="Times" panose="02020603050405020304" pitchFamily="18" charset="0"/>
              </a:rPr>
              <a:t> </a:t>
            </a:r>
          </a:p>
          <a:p>
            <a:r>
              <a:rPr lang="it-IT" sz="1100" b="1" dirty="0">
                <a:latin typeface="Times" panose="02020603050405020304" pitchFamily="18" charset="0"/>
              </a:rPr>
              <a:t>3)Focus: il finanziamento dei Debiti fuori Bilancio alla luce dell’art. 194, comma 3, TUEL</a:t>
            </a:r>
          </a:p>
          <a:p>
            <a:r>
              <a:rPr lang="it-IT" sz="1100" b="1" dirty="0">
                <a:latin typeface="Times" panose="02020603050405020304" pitchFamily="18" charset="0"/>
              </a:rPr>
              <a:t> </a:t>
            </a:r>
            <a:endParaRPr lang="it-IT" sz="1100" dirty="0">
              <a:latin typeface="Times" panose="02020603050405020304" pitchFamily="18" charset="0"/>
            </a:endParaRPr>
          </a:p>
          <a:p>
            <a:r>
              <a:rPr lang="it-IT" sz="1100" dirty="0">
                <a:latin typeface="Times" panose="02020603050405020304" pitchFamily="18" charset="0"/>
              </a:rPr>
              <a:t>Evento valido ai fini della Formazione Professionale Continua dei Dottori Commercialisti e degli Esperti Contabili</a:t>
            </a:r>
            <a:r>
              <a:rPr lang="it-IT" sz="1100" i="1" dirty="0">
                <a:latin typeface="Times" panose="02020603050405020304" pitchFamily="18" charset="0"/>
              </a:rPr>
              <a:t> </a:t>
            </a:r>
            <a:r>
              <a:rPr lang="it-IT" sz="1100" b="1" dirty="0">
                <a:latin typeface="Times" panose="02020603050405020304" pitchFamily="18" charset="0"/>
              </a:rPr>
              <a:t>(10 CFP totali per l’intera partecipazione alle giornate formative</a:t>
            </a:r>
            <a:r>
              <a:rPr lang="it-IT" sz="1100" dirty="0">
                <a:latin typeface="Times" panose="02020603050405020304" pitchFamily="18" charset="0"/>
              </a:rPr>
              <a:t>).</a:t>
            </a:r>
          </a:p>
          <a:p>
            <a:r>
              <a:rPr lang="it-IT" sz="1100" dirty="0">
                <a:latin typeface="Times" panose="02020603050405020304" pitchFamily="18" charset="0"/>
              </a:rPr>
              <a:t>Per il riconoscimento dei crediti formativi verrà somministrato ai partecipanti, al termine della seconda giornata, un test di   apprendimento a risposte multiple, in numero di 10, il cui superamento sarà validato nell’ipotesi di aver risposto positivamente   ad almeno il 80%.</a:t>
            </a:r>
          </a:p>
          <a:p>
            <a:endParaRPr lang="it-IT" sz="1100" u="sng" dirty="0">
              <a:latin typeface="Times" panose="02020603050405020304" pitchFamily="18" charset="0"/>
            </a:endParaRPr>
          </a:p>
          <a:p>
            <a:pPr lvl="0"/>
            <a:endParaRPr lang="it-IT" sz="1400" dirty="0">
              <a:latin typeface="Comic Sans MS" panose="030F0702030302020204" pitchFamily="66" charset="0"/>
            </a:endParaRPr>
          </a:p>
          <a:p>
            <a:pPr lvl="0"/>
            <a:r>
              <a:rPr lang="it-IT" dirty="0"/>
              <a:t/>
            </a:r>
            <a:br>
              <a:rPr lang="it-IT" dirty="0"/>
            </a:br>
            <a:endParaRPr lang="it-IT" sz="1000" b="1" dirty="0">
              <a:latin typeface="Comic Sans MS" panose="030F0702030302020204" pitchFamily="66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228178" y="1085160"/>
            <a:ext cx="4090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400" b="1" cap="small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it-IT" sz="1400" dirty="0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FDE7F94-A959-2A2C-42F8-B6BE78121A82}"/>
              </a:ext>
            </a:extLst>
          </p:cNvPr>
          <p:cNvSpPr txBox="1"/>
          <p:nvPr/>
        </p:nvSpPr>
        <p:spPr>
          <a:xfrm>
            <a:off x="1585963" y="9378671"/>
            <a:ext cx="3985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dirty="0">
                <a:solidFill>
                  <a:srgbClr val="FF0000"/>
                </a:solidFill>
              </a:rPr>
              <a:t> </a:t>
            </a:r>
          </a:p>
          <a:p>
            <a:r>
              <a:rPr lang="it-IT" sz="800" dirty="0"/>
              <a:t>L’evento è in corso di accreditamento al CNDCEC  ai </a:t>
            </a:r>
            <a:r>
              <a:rPr lang="it-IT" sz="800" b="1" dirty="0"/>
              <a:t>fini</a:t>
            </a:r>
            <a:r>
              <a:rPr lang="it-IT" sz="800" dirty="0"/>
              <a:t> della FPC  </a:t>
            </a:r>
            <a:r>
              <a:rPr lang="it-IT" sz="800" dirty="0" smtClean="0"/>
              <a:t>(10 </a:t>
            </a:r>
            <a:r>
              <a:rPr lang="it-IT" sz="800" dirty="0"/>
              <a:t>CFP)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0246" y="280390"/>
            <a:ext cx="1390008" cy="1341236"/>
          </a:xfrm>
          <a:prstGeom prst="rect">
            <a:avLst/>
          </a:prstGeom>
        </p:spPr>
      </p:pic>
      <p:pic>
        <p:nvPicPr>
          <p:cNvPr id="5" name="Picture 6" descr="Mira | Il fondo risorse decentrate degli enti local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76" y="3002087"/>
            <a:ext cx="4748101" cy="2163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tint val="100000"/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Tema di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dcmitype/"/>
    <ds:schemaRef ds:uri="http://schemas.microsoft.com/office/2006/documentManagement/types"/>
    <ds:schemaRef ds:uri="http://purl.org/dc/elements/1.1/"/>
    <ds:schemaRef ds:uri="4873beb7-5857-4685-be1f-d57550cc96cc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</TotalTime>
  <Words>85</Words>
  <Application>Microsoft Office PowerPoint</Application>
  <PresentationFormat>A4 (21x29,7 cm)</PresentationFormat>
  <Paragraphs>33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10" baseType="lpstr">
      <vt:lpstr>Arial</vt:lpstr>
      <vt:lpstr>Calibri</vt:lpstr>
      <vt:lpstr>Century Gothic</vt:lpstr>
      <vt:lpstr>Comic Sans MS</vt:lpstr>
      <vt:lpstr>Euphemia</vt:lpstr>
      <vt:lpstr>Times</vt:lpstr>
      <vt:lpstr>Times New Roman</vt:lpstr>
      <vt:lpstr>Wingdings 3</vt:lpstr>
      <vt:lpstr>Ione</vt:lpstr>
      <vt:lpstr>             SEMINARIO  Formazione ENTI LOCALI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RESPONSABILITA’ DEL CONSULENTE NEGLI ILLECITI TRIBUTARI</dc:title>
  <dc:creator>Giovannella Famularo</dc:creator>
  <cp:lastModifiedBy>utente</cp:lastModifiedBy>
  <cp:revision>89</cp:revision>
  <cp:lastPrinted>2025-06-12T10:13:08Z</cp:lastPrinted>
  <dcterms:created xsi:type="dcterms:W3CDTF">2022-06-26T09:04:56Z</dcterms:created>
  <dcterms:modified xsi:type="dcterms:W3CDTF">2025-09-24T09:55:43Z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